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4" r:id="rId16"/>
    <p:sldId id="270" r:id="rId17"/>
    <p:sldId id="271" r:id="rId18"/>
    <p:sldId id="272" r:id="rId19"/>
    <p:sldId id="276" r:id="rId20"/>
    <p:sldId id="273" r:id="rId21"/>
    <p:sldId id="274" r:id="rId22"/>
    <p:sldId id="281" r:id="rId23"/>
    <p:sldId id="283" r:id="rId24"/>
    <p:sldId id="275" r:id="rId25"/>
    <p:sldId id="278" r:id="rId26"/>
    <p:sldId id="277" r:id="rId27"/>
    <p:sldId id="279" r:id="rId28"/>
    <p:sldId id="280" r:id="rId29"/>
    <p:sldId id="286" r:id="rId30"/>
    <p:sldId id="287" r:id="rId31"/>
    <p:sldId id="285" r:id="rId32"/>
    <p:sldId id="288"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11/2/2015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1878414"/>
          </a:xfrm>
        </p:spPr>
        <p:txBody>
          <a:bodyPr/>
          <a:lstStyle/>
          <a:p>
            <a:r>
              <a:rPr lang="en-US" dirty="0" smtClean="0"/>
              <a:t>Computers in Amateur radio</a:t>
            </a:r>
            <a:endParaRPr lang="en-US" dirty="0"/>
          </a:p>
        </p:txBody>
      </p:sp>
      <p:sp>
        <p:nvSpPr>
          <p:cNvPr id="3" name="Subtitle 2"/>
          <p:cNvSpPr>
            <a:spLocks noGrp="1"/>
          </p:cNvSpPr>
          <p:nvPr>
            <p:ph type="subTitle" idx="1"/>
          </p:nvPr>
        </p:nvSpPr>
        <p:spPr>
          <a:xfrm>
            <a:off x="2880976" y="3602038"/>
            <a:ext cx="6069842" cy="2528306"/>
          </a:xfrm>
        </p:spPr>
        <p:txBody>
          <a:bodyPr>
            <a:normAutofit lnSpcReduction="10000"/>
          </a:bodyPr>
          <a:lstStyle/>
          <a:p>
            <a:r>
              <a:rPr lang="en-US" sz="2600" b="1" dirty="0" smtClean="0"/>
              <a:t>Mike Walters</a:t>
            </a:r>
          </a:p>
          <a:p>
            <a:r>
              <a:rPr lang="en-US" b="1" dirty="0" smtClean="0"/>
              <a:t>W8zy</a:t>
            </a:r>
          </a:p>
          <a:p>
            <a:r>
              <a:rPr lang="en-US" dirty="0" smtClean="0"/>
              <a:t>Region 5 district emergency coordinator </a:t>
            </a:r>
          </a:p>
          <a:p>
            <a:r>
              <a:rPr lang="en-US" dirty="0" smtClean="0"/>
              <a:t>Amateur radio emergency </a:t>
            </a:r>
            <a:r>
              <a:rPr lang="en-US" dirty="0" smtClean="0"/>
              <a:t>service</a:t>
            </a:r>
          </a:p>
          <a:p>
            <a:r>
              <a:rPr lang="en-US" dirty="0" smtClean="0"/>
              <a:t>Northville Amateur Radio Association</a:t>
            </a:r>
            <a:endParaRPr lang="en-US" dirty="0"/>
          </a:p>
        </p:txBody>
      </p:sp>
    </p:spTree>
    <p:extLst>
      <p:ext uri="{BB962C8B-B14F-4D97-AF65-F5344CB8AC3E}">
        <p14:creationId xmlns:p14="http://schemas.microsoft.com/office/powerpoint/2010/main" val="1537122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81221" y="1523576"/>
            <a:ext cx="8628434" cy="3518688"/>
          </a:xfrm>
          <a:prstGeom prst="rect">
            <a:avLst/>
          </a:prstGeom>
        </p:spPr>
      </p:pic>
    </p:spTree>
    <p:extLst>
      <p:ext uri="{BB962C8B-B14F-4D97-AF65-F5344CB8AC3E}">
        <p14:creationId xmlns:p14="http://schemas.microsoft.com/office/powerpoint/2010/main" val="1792153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546343" y="591077"/>
            <a:ext cx="7159360" cy="5588422"/>
          </a:xfrm>
          <a:prstGeom prst="rect">
            <a:avLst/>
          </a:prstGeom>
        </p:spPr>
      </p:pic>
    </p:spTree>
    <p:extLst>
      <p:ext uri="{BB962C8B-B14F-4D97-AF65-F5344CB8AC3E}">
        <p14:creationId xmlns:p14="http://schemas.microsoft.com/office/powerpoint/2010/main" val="10261559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mtClean="0"/>
              <a:t>Program and Operation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517" y="1697219"/>
            <a:ext cx="9466976" cy="3789181"/>
          </a:xfrm>
          <a:prstGeom prst="rect">
            <a:avLst/>
          </a:prstGeom>
        </p:spPr>
      </p:pic>
    </p:spTree>
    <p:extLst>
      <p:ext uri="{BB962C8B-B14F-4D97-AF65-F5344CB8AC3E}">
        <p14:creationId xmlns:p14="http://schemas.microsoft.com/office/powerpoint/2010/main" val="871849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1413" y="618518"/>
            <a:ext cx="9905998" cy="1478570"/>
          </a:xfrm>
          <a:prstGeom prst="rect">
            <a:avLst/>
          </a:prstGeom>
        </p:spPr>
        <p:txBody>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mtClean="0"/>
              <a:t>Program and Operation</a:t>
            </a:r>
            <a:endParaRPr lang="en-US" dirty="0"/>
          </a:p>
        </p:txBody>
      </p:sp>
      <p:pic>
        <p:nvPicPr>
          <p:cNvPr id="3" name="Picture 2"/>
          <p:cNvPicPr>
            <a:picLocks noChangeAspect="1"/>
          </p:cNvPicPr>
          <p:nvPr/>
        </p:nvPicPr>
        <p:blipFill>
          <a:blip r:embed="rId2"/>
          <a:stretch>
            <a:fillRect/>
          </a:stretch>
        </p:blipFill>
        <p:spPr>
          <a:xfrm>
            <a:off x="1226457" y="1666693"/>
            <a:ext cx="9735909" cy="2610214"/>
          </a:xfrm>
          <a:prstGeom prst="rect">
            <a:avLst/>
          </a:prstGeom>
        </p:spPr>
      </p:pic>
      <p:sp>
        <p:nvSpPr>
          <p:cNvPr id="4" name="TextBox 3"/>
          <p:cNvSpPr txBox="1"/>
          <p:nvPr/>
        </p:nvSpPr>
        <p:spPr>
          <a:xfrm>
            <a:off x="1449977" y="4754880"/>
            <a:ext cx="9512389" cy="120032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Rotator Control</a:t>
            </a:r>
          </a:p>
          <a:p>
            <a:pPr marL="285750" indent="-285750">
              <a:buFont typeface="Arial" panose="020B0604020202020204" pitchFamily="34" charset="0"/>
              <a:buChar char="•"/>
            </a:pPr>
            <a:r>
              <a:rPr lang="en-US" sz="2400" dirty="0" smtClean="0"/>
              <a:t>Satellite Tracker</a:t>
            </a:r>
          </a:p>
          <a:p>
            <a:pPr marL="285750" indent="-285750">
              <a:buFont typeface="Arial" panose="020B0604020202020204" pitchFamily="34" charset="0"/>
              <a:buChar char="•"/>
            </a:pPr>
            <a:r>
              <a:rPr lang="en-US" sz="2400" dirty="0" smtClean="0"/>
              <a:t>Complete Station Control</a:t>
            </a:r>
            <a:endParaRPr lang="en-US" sz="2400" dirty="0"/>
          </a:p>
        </p:txBody>
      </p:sp>
    </p:spTree>
    <p:extLst>
      <p:ext uri="{BB962C8B-B14F-4D97-AF65-F5344CB8AC3E}">
        <p14:creationId xmlns:p14="http://schemas.microsoft.com/office/powerpoint/2010/main" val="3109483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2396" y="303310"/>
            <a:ext cx="9333333" cy="5206349"/>
          </a:xfrm>
          <a:prstGeom prst="rect">
            <a:avLst/>
          </a:prstGeom>
        </p:spPr>
      </p:pic>
      <p:sp>
        <p:nvSpPr>
          <p:cNvPr id="3" name="TextBox 2"/>
          <p:cNvSpPr txBox="1"/>
          <p:nvPr/>
        </p:nvSpPr>
        <p:spPr>
          <a:xfrm>
            <a:off x="1645920" y="5839097"/>
            <a:ext cx="8882743" cy="461665"/>
          </a:xfrm>
          <a:prstGeom prst="rect">
            <a:avLst/>
          </a:prstGeom>
          <a:noFill/>
        </p:spPr>
        <p:txBody>
          <a:bodyPr wrap="square" rtlCol="0">
            <a:spAutoFit/>
          </a:bodyPr>
          <a:lstStyle/>
          <a:p>
            <a:r>
              <a:rPr lang="en-US" sz="2400" dirty="0" smtClean="0"/>
              <a:t>Add Radio control interface and many inputs become automatic! </a:t>
            </a:r>
            <a:endParaRPr lang="en-US" sz="2400" dirty="0"/>
          </a:p>
        </p:txBody>
      </p:sp>
    </p:spTree>
    <p:extLst>
      <p:ext uri="{BB962C8B-B14F-4D97-AF65-F5344CB8AC3E}">
        <p14:creationId xmlns:p14="http://schemas.microsoft.com/office/powerpoint/2010/main" val="13185991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Ham radio over the internet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540" y="2097088"/>
            <a:ext cx="8572500" cy="4105275"/>
          </a:xfrm>
          <a:prstGeom prst="rect">
            <a:avLst/>
          </a:prstGeom>
        </p:spPr>
      </p:pic>
    </p:spTree>
    <p:extLst>
      <p:ext uri="{BB962C8B-B14F-4D97-AF65-F5344CB8AC3E}">
        <p14:creationId xmlns:p14="http://schemas.microsoft.com/office/powerpoint/2010/main" val="2172509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Communications</a:t>
            </a:r>
            <a:endParaRPr lang="en-US" dirty="0"/>
          </a:p>
        </p:txBody>
      </p:sp>
      <p:sp>
        <p:nvSpPr>
          <p:cNvPr id="3" name="TextBox 2"/>
          <p:cNvSpPr txBox="1"/>
          <p:nvPr/>
        </p:nvSpPr>
        <p:spPr>
          <a:xfrm>
            <a:off x="1619794" y="2468880"/>
            <a:ext cx="9196252"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Morse Code “The Original Digital Mode”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Hams now let the computer handle the translation from Analog to Digital and back.</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More efficient than voice communications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Less power is required to make contact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Wide variety of “Modes” available</a:t>
            </a:r>
            <a:endParaRPr lang="en-US" sz="2400" dirty="0"/>
          </a:p>
        </p:txBody>
      </p:sp>
    </p:spTree>
    <p:extLst>
      <p:ext uri="{BB962C8B-B14F-4D97-AF65-F5344CB8AC3E}">
        <p14:creationId xmlns:p14="http://schemas.microsoft.com/office/powerpoint/2010/main" val="42607716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1059132">
            <a:off x="1822271" y="1027610"/>
            <a:ext cx="1737360" cy="523220"/>
          </a:xfrm>
          <a:prstGeom prst="rect">
            <a:avLst/>
          </a:prstGeom>
          <a:noFill/>
        </p:spPr>
        <p:txBody>
          <a:bodyPr wrap="square" rtlCol="0">
            <a:spAutoFit/>
          </a:bodyPr>
          <a:lstStyle/>
          <a:p>
            <a:r>
              <a:rPr lang="en-US" sz="2800" dirty="0" smtClean="0"/>
              <a:t>PACKET</a:t>
            </a:r>
            <a:endParaRPr lang="en-US" sz="2800" dirty="0"/>
          </a:p>
        </p:txBody>
      </p:sp>
      <p:sp>
        <p:nvSpPr>
          <p:cNvPr id="3" name="TextBox 2"/>
          <p:cNvSpPr txBox="1"/>
          <p:nvPr/>
        </p:nvSpPr>
        <p:spPr>
          <a:xfrm>
            <a:off x="4410897" y="2527271"/>
            <a:ext cx="1737360" cy="523220"/>
          </a:xfrm>
          <a:prstGeom prst="rect">
            <a:avLst/>
          </a:prstGeom>
          <a:noFill/>
        </p:spPr>
        <p:txBody>
          <a:bodyPr wrap="square" rtlCol="0">
            <a:spAutoFit/>
          </a:bodyPr>
          <a:lstStyle/>
          <a:p>
            <a:r>
              <a:rPr lang="en-US" sz="2800" dirty="0" smtClean="0"/>
              <a:t>CW</a:t>
            </a:r>
            <a:endParaRPr lang="en-US" sz="2800" dirty="0"/>
          </a:p>
        </p:txBody>
      </p:sp>
      <p:sp>
        <p:nvSpPr>
          <p:cNvPr id="4" name="TextBox 3"/>
          <p:cNvSpPr txBox="1"/>
          <p:nvPr/>
        </p:nvSpPr>
        <p:spPr>
          <a:xfrm rot="728431">
            <a:off x="4341228" y="4432662"/>
            <a:ext cx="1737360" cy="584775"/>
          </a:xfrm>
          <a:prstGeom prst="rect">
            <a:avLst/>
          </a:prstGeom>
          <a:noFill/>
        </p:spPr>
        <p:txBody>
          <a:bodyPr wrap="square" rtlCol="0">
            <a:spAutoFit/>
          </a:bodyPr>
          <a:lstStyle/>
          <a:p>
            <a:r>
              <a:rPr lang="en-US" sz="3200" dirty="0" smtClean="0"/>
              <a:t>MT63</a:t>
            </a:r>
            <a:endParaRPr lang="en-US" sz="3200" dirty="0"/>
          </a:p>
        </p:txBody>
      </p:sp>
      <p:sp>
        <p:nvSpPr>
          <p:cNvPr id="5" name="TextBox 4"/>
          <p:cNvSpPr txBox="1"/>
          <p:nvPr/>
        </p:nvSpPr>
        <p:spPr>
          <a:xfrm>
            <a:off x="9221752" y="2674035"/>
            <a:ext cx="1737360" cy="584775"/>
          </a:xfrm>
          <a:prstGeom prst="rect">
            <a:avLst/>
          </a:prstGeom>
          <a:noFill/>
        </p:spPr>
        <p:txBody>
          <a:bodyPr wrap="square" rtlCol="0">
            <a:spAutoFit/>
          </a:bodyPr>
          <a:lstStyle/>
          <a:p>
            <a:r>
              <a:rPr lang="en-US" sz="3200" dirty="0" smtClean="0"/>
              <a:t>HELL</a:t>
            </a:r>
            <a:endParaRPr lang="en-US" sz="3200" dirty="0"/>
          </a:p>
        </p:txBody>
      </p:sp>
      <p:sp>
        <p:nvSpPr>
          <p:cNvPr id="6" name="TextBox 5"/>
          <p:cNvSpPr txBox="1"/>
          <p:nvPr/>
        </p:nvSpPr>
        <p:spPr>
          <a:xfrm rot="479380">
            <a:off x="2838997" y="5199249"/>
            <a:ext cx="1737360" cy="584775"/>
          </a:xfrm>
          <a:prstGeom prst="rect">
            <a:avLst/>
          </a:prstGeom>
          <a:noFill/>
        </p:spPr>
        <p:txBody>
          <a:bodyPr wrap="square" rtlCol="0">
            <a:spAutoFit/>
          </a:bodyPr>
          <a:lstStyle/>
          <a:p>
            <a:r>
              <a:rPr lang="en-US" sz="3200" dirty="0" smtClean="0"/>
              <a:t>THOR</a:t>
            </a:r>
            <a:endParaRPr lang="en-US" sz="3200" dirty="0"/>
          </a:p>
        </p:txBody>
      </p:sp>
      <p:sp>
        <p:nvSpPr>
          <p:cNvPr id="7" name="TextBox 6"/>
          <p:cNvSpPr txBox="1"/>
          <p:nvPr/>
        </p:nvSpPr>
        <p:spPr>
          <a:xfrm rot="21347188">
            <a:off x="6601099" y="3396044"/>
            <a:ext cx="1737360" cy="523220"/>
          </a:xfrm>
          <a:prstGeom prst="rect">
            <a:avLst/>
          </a:prstGeom>
          <a:noFill/>
        </p:spPr>
        <p:txBody>
          <a:bodyPr wrap="square" rtlCol="0">
            <a:spAutoFit/>
          </a:bodyPr>
          <a:lstStyle/>
          <a:p>
            <a:r>
              <a:rPr lang="en-US" sz="2800" dirty="0" smtClean="0"/>
              <a:t>MFSK</a:t>
            </a:r>
            <a:endParaRPr lang="en-US" sz="2800" dirty="0"/>
          </a:p>
        </p:txBody>
      </p:sp>
      <p:sp>
        <p:nvSpPr>
          <p:cNvPr id="8" name="TextBox 7"/>
          <p:cNvSpPr txBox="1"/>
          <p:nvPr/>
        </p:nvSpPr>
        <p:spPr>
          <a:xfrm rot="1548264">
            <a:off x="2357221" y="2882390"/>
            <a:ext cx="1737360" cy="461665"/>
          </a:xfrm>
          <a:prstGeom prst="rect">
            <a:avLst/>
          </a:prstGeom>
          <a:noFill/>
        </p:spPr>
        <p:txBody>
          <a:bodyPr wrap="square" rtlCol="0">
            <a:spAutoFit/>
          </a:bodyPr>
          <a:lstStyle/>
          <a:p>
            <a:r>
              <a:rPr lang="en-US" sz="2400" dirty="0" smtClean="0"/>
              <a:t>RTTY</a:t>
            </a:r>
            <a:endParaRPr lang="en-US" sz="2400" dirty="0"/>
          </a:p>
        </p:txBody>
      </p:sp>
      <p:sp>
        <p:nvSpPr>
          <p:cNvPr id="9" name="TextBox 8"/>
          <p:cNvSpPr txBox="1"/>
          <p:nvPr/>
        </p:nvSpPr>
        <p:spPr>
          <a:xfrm>
            <a:off x="7484392" y="4758343"/>
            <a:ext cx="1737360" cy="461665"/>
          </a:xfrm>
          <a:prstGeom prst="rect">
            <a:avLst/>
          </a:prstGeom>
          <a:noFill/>
        </p:spPr>
        <p:txBody>
          <a:bodyPr wrap="square" rtlCol="0">
            <a:spAutoFit/>
          </a:bodyPr>
          <a:lstStyle/>
          <a:p>
            <a:r>
              <a:rPr lang="en-US" sz="2400" dirty="0" err="1" smtClean="0"/>
              <a:t>DominoEX</a:t>
            </a:r>
            <a:endParaRPr lang="en-US" sz="2400" dirty="0"/>
          </a:p>
        </p:txBody>
      </p:sp>
      <p:sp>
        <p:nvSpPr>
          <p:cNvPr id="10" name="TextBox 9"/>
          <p:cNvSpPr txBox="1"/>
          <p:nvPr/>
        </p:nvSpPr>
        <p:spPr>
          <a:xfrm rot="1184038">
            <a:off x="6979922" y="2126676"/>
            <a:ext cx="1737360" cy="400110"/>
          </a:xfrm>
          <a:prstGeom prst="rect">
            <a:avLst/>
          </a:prstGeom>
          <a:noFill/>
        </p:spPr>
        <p:txBody>
          <a:bodyPr wrap="square" rtlCol="0">
            <a:spAutoFit/>
          </a:bodyPr>
          <a:lstStyle/>
          <a:p>
            <a:r>
              <a:rPr lang="en-US" sz="2000" dirty="0" smtClean="0"/>
              <a:t>CONTESTIA</a:t>
            </a:r>
            <a:endParaRPr lang="en-US" sz="2000" dirty="0"/>
          </a:p>
        </p:txBody>
      </p:sp>
      <p:sp>
        <p:nvSpPr>
          <p:cNvPr id="11" name="TextBox 10"/>
          <p:cNvSpPr txBox="1"/>
          <p:nvPr/>
        </p:nvSpPr>
        <p:spPr>
          <a:xfrm rot="20681433">
            <a:off x="2648678" y="3781086"/>
            <a:ext cx="1737360" cy="584775"/>
          </a:xfrm>
          <a:prstGeom prst="rect">
            <a:avLst/>
          </a:prstGeom>
          <a:noFill/>
        </p:spPr>
        <p:txBody>
          <a:bodyPr wrap="square" rtlCol="0">
            <a:spAutoFit/>
          </a:bodyPr>
          <a:lstStyle/>
          <a:p>
            <a:r>
              <a:rPr lang="en-US" sz="3200" dirty="0" smtClean="0"/>
              <a:t>PSK</a:t>
            </a:r>
            <a:endParaRPr lang="en-US" sz="3200" dirty="0"/>
          </a:p>
        </p:txBody>
      </p:sp>
      <p:sp>
        <p:nvSpPr>
          <p:cNvPr id="12" name="TextBox 11"/>
          <p:cNvSpPr txBox="1"/>
          <p:nvPr/>
        </p:nvSpPr>
        <p:spPr>
          <a:xfrm>
            <a:off x="6265818" y="935388"/>
            <a:ext cx="1737360" cy="369332"/>
          </a:xfrm>
          <a:prstGeom prst="rect">
            <a:avLst/>
          </a:prstGeom>
          <a:noFill/>
        </p:spPr>
        <p:txBody>
          <a:bodyPr wrap="square" rtlCol="0">
            <a:spAutoFit/>
          </a:bodyPr>
          <a:lstStyle/>
          <a:p>
            <a:r>
              <a:rPr lang="en-US" dirty="0" smtClean="0"/>
              <a:t>OLIVIA</a:t>
            </a:r>
            <a:endParaRPr lang="en-US" dirty="0"/>
          </a:p>
        </p:txBody>
      </p:sp>
    </p:spTree>
    <p:extLst>
      <p:ext uri="{BB962C8B-B14F-4D97-AF65-F5344CB8AC3E}">
        <p14:creationId xmlns:p14="http://schemas.microsoft.com/office/powerpoint/2010/main" val="3945304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661" y="404948"/>
            <a:ext cx="8450562" cy="5859425"/>
          </a:xfrm>
          <a:prstGeom prst="rect">
            <a:avLst/>
          </a:prstGeom>
        </p:spPr>
      </p:pic>
    </p:spTree>
    <p:extLst>
      <p:ext uri="{BB962C8B-B14F-4D97-AF65-F5344CB8AC3E}">
        <p14:creationId xmlns:p14="http://schemas.microsoft.com/office/powerpoint/2010/main" val="23622009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3294" y="626034"/>
            <a:ext cx="8401319" cy="5631509"/>
          </a:xfrm>
          <a:prstGeom prst="rect">
            <a:avLst/>
          </a:prstGeom>
        </p:spPr>
      </p:pic>
    </p:spTree>
    <p:extLst>
      <p:ext uri="{BB962C8B-B14F-4D97-AF65-F5344CB8AC3E}">
        <p14:creationId xmlns:p14="http://schemas.microsoft.com/office/powerpoint/2010/main" val="474579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92716"/>
          </a:xfrm>
        </p:spPr>
        <p:txBody>
          <a:bodyPr/>
          <a:lstStyle/>
          <a:p>
            <a:r>
              <a:rPr lang="en-US" dirty="0" smtClean="0"/>
              <a:t>Computers in amateur radio</a:t>
            </a:r>
            <a:endParaRPr lang="en-US" dirty="0"/>
          </a:p>
        </p:txBody>
      </p:sp>
      <p:sp>
        <p:nvSpPr>
          <p:cNvPr id="3" name="TextBox 2"/>
          <p:cNvSpPr txBox="1"/>
          <p:nvPr/>
        </p:nvSpPr>
        <p:spPr>
          <a:xfrm>
            <a:off x="1267097" y="1972491"/>
            <a:ext cx="9780314" cy="3416320"/>
          </a:xfrm>
          <a:prstGeom prst="rect">
            <a:avLst/>
          </a:prstGeom>
          <a:noFill/>
        </p:spPr>
        <p:txBody>
          <a:bodyPr wrap="square" rtlCol="0">
            <a:spAutoFit/>
          </a:bodyPr>
          <a:lstStyle/>
          <a:p>
            <a:r>
              <a:rPr lang="en-US" sz="3600" dirty="0" smtClean="0"/>
              <a:t>For over 100 years amateur radio has been at the forefront of communication technology. Many of the greatest innovations came from hams. With the advent of the personal computer it was only natural for hams to incorporate computers into their experimentation and operations. </a:t>
            </a:r>
            <a:endParaRPr lang="en-US" sz="3600" dirty="0"/>
          </a:p>
        </p:txBody>
      </p:sp>
    </p:spTree>
    <p:extLst>
      <p:ext uri="{BB962C8B-B14F-4D97-AF65-F5344CB8AC3E}">
        <p14:creationId xmlns:p14="http://schemas.microsoft.com/office/powerpoint/2010/main" val="30418937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3828" y="5695404"/>
            <a:ext cx="1867988" cy="600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01246" y="5695404"/>
            <a:ext cx="2795451"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701246" y="2991392"/>
            <a:ext cx="2795451" cy="1698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67005" y="3513906"/>
            <a:ext cx="2024743" cy="369332"/>
          </a:xfrm>
          <a:prstGeom prst="rect">
            <a:avLst/>
          </a:prstGeom>
          <a:noFill/>
        </p:spPr>
        <p:txBody>
          <a:bodyPr wrap="square" rtlCol="0">
            <a:spAutoFit/>
          </a:bodyPr>
          <a:lstStyle/>
          <a:p>
            <a:pPr algn="ctr"/>
            <a:r>
              <a:rPr lang="en-US" dirty="0" smtClean="0"/>
              <a:t>COMPUTER</a:t>
            </a:r>
            <a:endParaRPr lang="en-US" dirty="0"/>
          </a:p>
        </p:txBody>
      </p:sp>
      <p:sp>
        <p:nvSpPr>
          <p:cNvPr id="6" name="TextBox 5"/>
          <p:cNvSpPr txBox="1"/>
          <p:nvPr/>
        </p:nvSpPr>
        <p:spPr>
          <a:xfrm>
            <a:off x="6962505" y="5811183"/>
            <a:ext cx="2220684" cy="369332"/>
          </a:xfrm>
          <a:prstGeom prst="rect">
            <a:avLst/>
          </a:prstGeom>
          <a:noFill/>
        </p:spPr>
        <p:txBody>
          <a:bodyPr wrap="square" rtlCol="0">
            <a:spAutoFit/>
          </a:bodyPr>
          <a:lstStyle/>
          <a:p>
            <a:pPr algn="ctr"/>
            <a:r>
              <a:rPr lang="en-US" dirty="0" smtClean="0"/>
              <a:t>Sound Card Interface</a:t>
            </a:r>
            <a:endParaRPr lang="en-US" dirty="0"/>
          </a:p>
        </p:txBody>
      </p:sp>
      <p:sp>
        <p:nvSpPr>
          <p:cNvPr id="7" name="TextBox 6"/>
          <p:cNvSpPr txBox="1"/>
          <p:nvPr/>
        </p:nvSpPr>
        <p:spPr>
          <a:xfrm>
            <a:off x="2795450" y="5811183"/>
            <a:ext cx="2024743" cy="369332"/>
          </a:xfrm>
          <a:prstGeom prst="rect">
            <a:avLst/>
          </a:prstGeom>
          <a:noFill/>
        </p:spPr>
        <p:txBody>
          <a:bodyPr wrap="square" rtlCol="0">
            <a:spAutoFit/>
          </a:bodyPr>
          <a:lstStyle/>
          <a:p>
            <a:pPr algn="ctr"/>
            <a:r>
              <a:rPr lang="en-US" dirty="0" smtClean="0"/>
              <a:t>RADIO</a:t>
            </a:r>
            <a:endParaRPr lang="en-US" dirty="0"/>
          </a:p>
        </p:txBody>
      </p:sp>
      <p:cxnSp>
        <p:nvCxnSpPr>
          <p:cNvPr id="9" name="Straight Connector 8"/>
          <p:cNvCxnSpPr/>
          <p:nvPr/>
        </p:nvCxnSpPr>
        <p:spPr>
          <a:xfrm flipV="1">
            <a:off x="3213463" y="3252649"/>
            <a:ext cx="26126" cy="2442755"/>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965269" y="3252649"/>
            <a:ext cx="548640"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3039291" y="3405049"/>
            <a:ext cx="370115" cy="435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3100250" y="3557450"/>
            <a:ext cx="309156" cy="435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Arrow Connector 17"/>
          <p:cNvCxnSpPr>
            <a:endCxn id="3" idx="1"/>
          </p:cNvCxnSpPr>
          <p:nvPr/>
        </p:nvCxnSpPr>
        <p:spPr>
          <a:xfrm>
            <a:off x="4741816" y="5989318"/>
            <a:ext cx="1959430"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p:nvPr/>
        </p:nvCxnSpPr>
        <p:spPr>
          <a:xfrm flipH="1">
            <a:off x="7511143" y="4689563"/>
            <a:ext cx="13063" cy="1005841"/>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6" name="Cloud Callout 25"/>
          <p:cNvSpPr/>
          <p:nvPr/>
        </p:nvSpPr>
        <p:spPr>
          <a:xfrm>
            <a:off x="4493624" y="1619791"/>
            <a:ext cx="2508067" cy="731520"/>
          </a:xfrm>
          <a:prstGeom prst="cloud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676503" y="1787517"/>
            <a:ext cx="2024743" cy="369332"/>
          </a:xfrm>
          <a:prstGeom prst="rect">
            <a:avLst/>
          </a:prstGeom>
          <a:noFill/>
        </p:spPr>
        <p:txBody>
          <a:bodyPr wrap="square" rtlCol="0">
            <a:spAutoFit/>
          </a:bodyPr>
          <a:lstStyle/>
          <a:p>
            <a:pPr algn="ctr"/>
            <a:r>
              <a:rPr lang="en-US" dirty="0" smtClean="0">
                <a:solidFill>
                  <a:schemeClr val="bg1"/>
                </a:solidFill>
              </a:rPr>
              <a:t>INTERNET</a:t>
            </a:r>
            <a:endParaRPr lang="en-US" dirty="0">
              <a:solidFill>
                <a:schemeClr val="bg1"/>
              </a:solidFill>
            </a:endParaRPr>
          </a:p>
        </p:txBody>
      </p:sp>
      <p:cxnSp>
        <p:nvCxnSpPr>
          <p:cNvPr id="29" name="Elbow Connector 28"/>
          <p:cNvCxnSpPr>
            <a:stCxn id="4" idx="1"/>
            <a:endCxn id="26" idx="1"/>
          </p:cNvCxnSpPr>
          <p:nvPr/>
        </p:nvCxnSpPr>
        <p:spPr>
          <a:xfrm rot="10800000">
            <a:off x="5747658" y="2350532"/>
            <a:ext cx="953588" cy="1489946"/>
          </a:xfrm>
          <a:prstGeom prst="bentConnector2">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2547257" y="692331"/>
            <a:ext cx="7289074" cy="584775"/>
          </a:xfrm>
          <a:prstGeom prst="rect">
            <a:avLst/>
          </a:prstGeom>
          <a:noFill/>
        </p:spPr>
        <p:txBody>
          <a:bodyPr wrap="square" rtlCol="0">
            <a:spAutoFit/>
          </a:bodyPr>
          <a:lstStyle/>
          <a:p>
            <a:r>
              <a:rPr lang="en-US" sz="3200" dirty="0" smtClean="0"/>
              <a:t>TYPICAL HF CONFIGURATION</a:t>
            </a:r>
            <a:endParaRPr lang="en-US" sz="3200" dirty="0"/>
          </a:p>
        </p:txBody>
      </p:sp>
    </p:spTree>
    <p:extLst>
      <p:ext uri="{BB962C8B-B14F-4D97-AF65-F5344CB8AC3E}">
        <p14:creationId xmlns:p14="http://schemas.microsoft.com/office/powerpoint/2010/main" val="1096541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3828" y="4741818"/>
            <a:ext cx="1867988" cy="600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01246" y="4741818"/>
            <a:ext cx="2795451"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701246" y="2037806"/>
            <a:ext cx="2795451" cy="1698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67005" y="2560320"/>
            <a:ext cx="2024743" cy="369332"/>
          </a:xfrm>
          <a:prstGeom prst="rect">
            <a:avLst/>
          </a:prstGeom>
          <a:noFill/>
        </p:spPr>
        <p:txBody>
          <a:bodyPr wrap="square" rtlCol="0">
            <a:spAutoFit/>
          </a:bodyPr>
          <a:lstStyle/>
          <a:p>
            <a:pPr algn="ctr"/>
            <a:r>
              <a:rPr lang="en-US" dirty="0" smtClean="0"/>
              <a:t>COMPUTER</a:t>
            </a:r>
            <a:endParaRPr lang="en-US" dirty="0"/>
          </a:p>
        </p:txBody>
      </p:sp>
      <p:sp>
        <p:nvSpPr>
          <p:cNvPr id="6" name="TextBox 5"/>
          <p:cNvSpPr txBox="1"/>
          <p:nvPr/>
        </p:nvSpPr>
        <p:spPr>
          <a:xfrm>
            <a:off x="6831875" y="4836217"/>
            <a:ext cx="2534192" cy="369332"/>
          </a:xfrm>
          <a:prstGeom prst="rect">
            <a:avLst/>
          </a:prstGeom>
          <a:noFill/>
        </p:spPr>
        <p:txBody>
          <a:bodyPr wrap="square" rtlCol="0">
            <a:spAutoFit/>
          </a:bodyPr>
          <a:lstStyle/>
          <a:p>
            <a:pPr algn="ctr"/>
            <a:r>
              <a:rPr lang="en-US" dirty="0" smtClean="0"/>
              <a:t>Terminal Node Controller</a:t>
            </a:r>
            <a:endParaRPr lang="en-US" dirty="0"/>
          </a:p>
        </p:txBody>
      </p:sp>
      <p:sp>
        <p:nvSpPr>
          <p:cNvPr id="7" name="TextBox 6"/>
          <p:cNvSpPr txBox="1"/>
          <p:nvPr/>
        </p:nvSpPr>
        <p:spPr>
          <a:xfrm>
            <a:off x="2795450" y="4857597"/>
            <a:ext cx="2024743" cy="369332"/>
          </a:xfrm>
          <a:prstGeom prst="rect">
            <a:avLst/>
          </a:prstGeom>
          <a:noFill/>
        </p:spPr>
        <p:txBody>
          <a:bodyPr wrap="square" rtlCol="0">
            <a:spAutoFit/>
          </a:bodyPr>
          <a:lstStyle/>
          <a:p>
            <a:pPr algn="ctr"/>
            <a:r>
              <a:rPr lang="en-US" dirty="0" smtClean="0"/>
              <a:t>RADIO</a:t>
            </a:r>
            <a:endParaRPr lang="en-US" dirty="0"/>
          </a:p>
        </p:txBody>
      </p:sp>
      <p:cxnSp>
        <p:nvCxnSpPr>
          <p:cNvPr id="8" name="Straight Connector 7"/>
          <p:cNvCxnSpPr/>
          <p:nvPr/>
        </p:nvCxnSpPr>
        <p:spPr>
          <a:xfrm flipV="1">
            <a:off x="3213463" y="2299063"/>
            <a:ext cx="26126" cy="2442755"/>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965269" y="2299063"/>
            <a:ext cx="548640"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3039291" y="2451463"/>
            <a:ext cx="370115" cy="4354"/>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100250" y="2603864"/>
            <a:ext cx="309156" cy="435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Arrow Connector 11"/>
          <p:cNvCxnSpPr>
            <a:endCxn id="3" idx="1"/>
          </p:cNvCxnSpPr>
          <p:nvPr/>
        </p:nvCxnSpPr>
        <p:spPr>
          <a:xfrm>
            <a:off x="4741816" y="5035732"/>
            <a:ext cx="1959430"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p:cNvCxnSpPr/>
          <p:nvPr/>
        </p:nvCxnSpPr>
        <p:spPr>
          <a:xfrm flipH="1">
            <a:off x="7511143" y="3735977"/>
            <a:ext cx="13063" cy="1005841"/>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p:cNvSpPr txBox="1"/>
          <p:nvPr/>
        </p:nvSpPr>
        <p:spPr>
          <a:xfrm>
            <a:off x="2547257" y="692331"/>
            <a:ext cx="7289074" cy="584775"/>
          </a:xfrm>
          <a:prstGeom prst="rect">
            <a:avLst/>
          </a:prstGeom>
          <a:noFill/>
        </p:spPr>
        <p:txBody>
          <a:bodyPr wrap="square" rtlCol="0">
            <a:spAutoFit/>
          </a:bodyPr>
          <a:lstStyle/>
          <a:p>
            <a:r>
              <a:rPr lang="en-US" sz="3200" dirty="0" smtClean="0"/>
              <a:t>TYPICAL VHF / UHF CONFIGURATION</a:t>
            </a:r>
            <a:endParaRPr lang="en-US" sz="3200" dirty="0"/>
          </a:p>
        </p:txBody>
      </p:sp>
    </p:spTree>
    <p:extLst>
      <p:ext uri="{BB962C8B-B14F-4D97-AF65-F5344CB8AC3E}">
        <p14:creationId xmlns:p14="http://schemas.microsoft.com/office/powerpoint/2010/main" val="1467248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3828" y="4741818"/>
            <a:ext cx="1867988" cy="600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01246" y="4741818"/>
            <a:ext cx="2795451"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31875" y="4836217"/>
            <a:ext cx="2534192" cy="369332"/>
          </a:xfrm>
          <a:prstGeom prst="rect">
            <a:avLst/>
          </a:prstGeom>
          <a:noFill/>
        </p:spPr>
        <p:txBody>
          <a:bodyPr wrap="square" rtlCol="0">
            <a:spAutoFit/>
          </a:bodyPr>
          <a:lstStyle/>
          <a:p>
            <a:pPr algn="ctr"/>
            <a:r>
              <a:rPr lang="en-US" dirty="0" smtClean="0"/>
              <a:t>Terminal Node Controller</a:t>
            </a:r>
            <a:endParaRPr lang="en-US" dirty="0"/>
          </a:p>
        </p:txBody>
      </p:sp>
      <p:sp>
        <p:nvSpPr>
          <p:cNvPr id="7" name="TextBox 6"/>
          <p:cNvSpPr txBox="1"/>
          <p:nvPr/>
        </p:nvSpPr>
        <p:spPr>
          <a:xfrm>
            <a:off x="2795450" y="4857597"/>
            <a:ext cx="2024743" cy="369332"/>
          </a:xfrm>
          <a:prstGeom prst="rect">
            <a:avLst/>
          </a:prstGeom>
          <a:noFill/>
        </p:spPr>
        <p:txBody>
          <a:bodyPr wrap="square" rtlCol="0">
            <a:spAutoFit/>
          </a:bodyPr>
          <a:lstStyle/>
          <a:p>
            <a:pPr algn="ctr"/>
            <a:r>
              <a:rPr lang="en-US" dirty="0" smtClean="0"/>
              <a:t>RADIO</a:t>
            </a:r>
            <a:endParaRPr lang="en-US" dirty="0"/>
          </a:p>
        </p:txBody>
      </p:sp>
      <p:cxnSp>
        <p:nvCxnSpPr>
          <p:cNvPr id="8" name="Straight Connector 7"/>
          <p:cNvCxnSpPr/>
          <p:nvPr/>
        </p:nvCxnSpPr>
        <p:spPr>
          <a:xfrm flipV="1">
            <a:off x="3213463" y="2299063"/>
            <a:ext cx="26126" cy="2442755"/>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965269" y="2299063"/>
            <a:ext cx="548640" cy="0"/>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3039291" y="2451463"/>
            <a:ext cx="370115" cy="4354"/>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3100250" y="2603864"/>
            <a:ext cx="309156" cy="4352"/>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Arrow Connector 11"/>
          <p:cNvCxnSpPr>
            <a:endCxn id="3" idx="1"/>
          </p:cNvCxnSpPr>
          <p:nvPr/>
        </p:nvCxnSpPr>
        <p:spPr>
          <a:xfrm>
            <a:off x="4741816" y="5035732"/>
            <a:ext cx="1959430"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TextBox 16"/>
          <p:cNvSpPr txBox="1"/>
          <p:nvPr/>
        </p:nvSpPr>
        <p:spPr>
          <a:xfrm>
            <a:off x="2547257" y="692331"/>
            <a:ext cx="7289074" cy="1077218"/>
          </a:xfrm>
          <a:prstGeom prst="rect">
            <a:avLst/>
          </a:prstGeom>
          <a:noFill/>
        </p:spPr>
        <p:txBody>
          <a:bodyPr wrap="square" rtlCol="0">
            <a:spAutoFit/>
          </a:bodyPr>
          <a:lstStyle/>
          <a:p>
            <a:r>
              <a:rPr lang="en-US" sz="3200" dirty="0" smtClean="0"/>
              <a:t>Digipeater Configuration</a:t>
            </a:r>
          </a:p>
          <a:p>
            <a:endParaRPr lang="en-US" sz="3200" dirty="0"/>
          </a:p>
        </p:txBody>
      </p:sp>
    </p:spTree>
    <p:extLst>
      <p:ext uri="{BB962C8B-B14F-4D97-AF65-F5344CB8AC3E}">
        <p14:creationId xmlns:p14="http://schemas.microsoft.com/office/powerpoint/2010/main" val="37607734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3828" y="5695404"/>
            <a:ext cx="1867988" cy="600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701246" y="5695404"/>
            <a:ext cx="2795451" cy="5878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6701246" y="2991392"/>
            <a:ext cx="2795451" cy="16981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01691" y="3188118"/>
            <a:ext cx="2024743" cy="1200329"/>
          </a:xfrm>
          <a:prstGeom prst="rect">
            <a:avLst/>
          </a:prstGeom>
          <a:noFill/>
        </p:spPr>
        <p:txBody>
          <a:bodyPr wrap="square" rtlCol="0">
            <a:spAutoFit/>
          </a:bodyPr>
          <a:lstStyle/>
          <a:p>
            <a:pPr algn="ctr"/>
            <a:r>
              <a:rPr lang="en-US" dirty="0" smtClean="0"/>
              <a:t>COMPUTER</a:t>
            </a:r>
          </a:p>
          <a:p>
            <a:pPr algn="ctr"/>
            <a:r>
              <a:rPr lang="en-US" dirty="0" smtClean="0"/>
              <a:t>Windows, Raspberry PI, Arduino</a:t>
            </a:r>
            <a:endParaRPr lang="en-US" dirty="0"/>
          </a:p>
        </p:txBody>
      </p:sp>
      <p:sp>
        <p:nvSpPr>
          <p:cNvPr id="6" name="TextBox 5"/>
          <p:cNvSpPr txBox="1"/>
          <p:nvPr/>
        </p:nvSpPr>
        <p:spPr>
          <a:xfrm>
            <a:off x="6730683" y="5798304"/>
            <a:ext cx="2696650" cy="369332"/>
          </a:xfrm>
          <a:prstGeom prst="rect">
            <a:avLst/>
          </a:prstGeom>
          <a:noFill/>
        </p:spPr>
        <p:txBody>
          <a:bodyPr wrap="square" rtlCol="0">
            <a:spAutoFit/>
          </a:bodyPr>
          <a:lstStyle/>
          <a:p>
            <a:pPr algn="ctr"/>
            <a:r>
              <a:rPr lang="en-US" dirty="0" smtClean="0"/>
              <a:t>Terminal Node Controller</a:t>
            </a:r>
            <a:endParaRPr lang="en-US" dirty="0"/>
          </a:p>
        </p:txBody>
      </p:sp>
      <p:sp>
        <p:nvSpPr>
          <p:cNvPr id="7" name="TextBox 6"/>
          <p:cNvSpPr txBox="1"/>
          <p:nvPr/>
        </p:nvSpPr>
        <p:spPr>
          <a:xfrm>
            <a:off x="2795450" y="5811183"/>
            <a:ext cx="2024743" cy="369332"/>
          </a:xfrm>
          <a:prstGeom prst="rect">
            <a:avLst/>
          </a:prstGeom>
          <a:noFill/>
        </p:spPr>
        <p:txBody>
          <a:bodyPr wrap="square" rtlCol="0">
            <a:spAutoFit/>
          </a:bodyPr>
          <a:lstStyle/>
          <a:p>
            <a:pPr algn="ctr"/>
            <a:r>
              <a:rPr lang="en-US" dirty="0" smtClean="0"/>
              <a:t>RADIO</a:t>
            </a:r>
            <a:endParaRPr lang="en-US" dirty="0"/>
          </a:p>
        </p:txBody>
      </p:sp>
      <p:cxnSp>
        <p:nvCxnSpPr>
          <p:cNvPr id="9" name="Straight Connector 8"/>
          <p:cNvCxnSpPr/>
          <p:nvPr/>
        </p:nvCxnSpPr>
        <p:spPr>
          <a:xfrm flipV="1">
            <a:off x="3213463" y="3252649"/>
            <a:ext cx="26126" cy="2442755"/>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2965269" y="3252649"/>
            <a:ext cx="548640"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p:cNvCxnSpPr/>
          <p:nvPr/>
        </p:nvCxnSpPr>
        <p:spPr>
          <a:xfrm>
            <a:off x="3039291" y="3405049"/>
            <a:ext cx="370115" cy="4354"/>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a:xfrm>
            <a:off x="3100250" y="3557450"/>
            <a:ext cx="309156" cy="4352"/>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Arrow Connector 17"/>
          <p:cNvCxnSpPr>
            <a:endCxn id="3" idx="1"/>
          </p:cNvCxnSpPr>
          <p:nvPr/>
        </p:nvCxnSpPr>
        <p:spPr>
          <a:xfrm>
            <a:off x="4741816" y="5989318"/>
            <a:ext cx="1959430"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23" name="Straight Arrow Connector 22"/>
          <p:cNvCxnSpPr/>
          <p:nvPr/>
        </p:nvCxnSpPr>
        <p:spPr>
          <a:xfrm flipH="1">
            <a:off x="7511143" y="4689563"/>
            <a:ext cx="13063" cy="1005841"/>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6" name="Cloud Callout 25"/>
          <p:cNvSpPr/>
          <p:nvPr/>
        </p:nvSpPr>
        <p:spPr>
          <a:xfrm>
            <a:off x="4493624" y="1619791"/>
            <a:ext cx="2508067" cy="731520"/>
          </a:xfrm>
          <a:prstGeom prst="cloud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676503" y="1787517"/>
            <a:ext cx="2024743" cy="369332"/>
          </a:xfrm>
          <a:prstGeom prst="rect">
            <a:avLst/>
          </a:prstGeom>
          <a:noFill/>
        </p:spPr>
        <p:txBody>
          <a:bodyPr wrap="square" rtlCol="0">
            <a:spAutoFit/>
          </a:bodyPr>
          <a:lstStyle/>
          <a:p>
            <a:pPr algn="ctr"/>
            <a:r>
              <a:rPr lang="en-US" dirty="0" smtClean="0">
                <a:solidFill>
                  <a:schemeClr val="bg1"/>
                </a:solidFill>
              </a:rPr>
              <a:t>INTERNET</a:t>
            </a:r>
            <a:endParaRPr lang="en-US" dirty="0">
              <a:solidFill>
                <a:schemeClr val="bg1"/>
              </a:solidFill>
            </a:endParaRPr>
          </a:p>
        </p:txBody>
      </p:sp>
      <p:cxnSp>
        <p:nvCxnSpPr>
          <p:cNvPr id="29" name="Elbow Connector 28"/>
          <p:cNvCxnSpPr>
            <a:stCxn id="4" idx="1"/>
            <a:endCxn id="26" idx="1"/>
          </p:cNvCxnSpPr>
          <p:nvPr/>
        </p:nvCxnSpPr>
        <p:spPr>
          <a:xfrm rot="10800000">
            <a:off x="5747658" y="2350532"/>
            <a:ext cx="953588" cy="1489946"/>
          </a:xfrm>
          <a:prstGeom prst="bentConnector2">
            <a:avLst/>
          </a:prstGeom>
          <a:ln>
            <a:headEnd type="triangle"/>
            <a:tailEnd type="triangle"/>
          </a:ln>
        </p:spPr>
        <p:style>
          <a:lnRef idx="2">
            <a:schemeClr val="dk1"/>
          </a:lnRef>
          <a:fillRef idx="0">
            <a:schemeClr val="dk1"/>
          </a:fillRef>
          <a:effectRef idx="1">
            <a:schemeClr val="dk1"/>
          </a:effectRef>
          <a:fontRef idx="minor">
            <a:schemeClr val="tx1"/>
          </a:fontRef>
        </p:style>
      </p:cxnSp>
      <p:sp>
        <p:nvSpPr>
          <p:cNvPr id="30" name="TextBox 29"/>
          <p:cNvSpPr txBox="1"/>
          <p:nvPr/>
        </p:nvSpPr>
        <p:spPr>
          <a:xfrm>
            <a:off x="2547257" y="692331"/>
            <a:ext cx="7289074" cy="584775"/>
          </a:xfrm>
          <a:prstGeom prst="rect">
            <a:avLst/>
          </a:prstGeom>
          <a:noFill/>
        </p:spPr>
        <p:txBody>
          <a:bodyPr wrap="square" rtlCol="0">
            <a:spAutoFit/>
          </a:bodyPr>
          <a:lstStyle/>
          <a:p>
            <a:r>
              <a:rPr lang="en-US" sz="3200" dirty="0" smtClean="0"/>
              <a:t>Internet Gateway Configuration</a:t>
            </a:r>
          </a:p>
        </p:txBody>
      </p:sp>
    </p:spTree>
    <p:extLst>
      <p:ext uri="{BB962C8B-B14F-4D97-AF65-F5344CB8AC3E}">
        <p14:creationId xmlns:p14="http://schemas.microsoft.com/office/powerpoint/2010/main" val="3731653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Defined Radio</a:t>
            </a:r>
            <a:endParaRPr lang="en-US" dirty="0"/>
          </a:p>
        </p:txBody>
      </p:sp>
      <p:sp>
        <p:nvSpPr>
          <p:cNvPr id="3" name="TextBox 2"/>
          <p:cNvSpPr txBox="1"/>
          <p:nvPr/>
        </p:nvSpPr>
        <p:spPr>
          <a:xfrm>
            <a:off x="1725769" y="3232597"/>
            <a:ext cx="8487177"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Use the power of the computer to perform many of the mechanical functions of a typical radio. These include signal detection, signal processing and filtering.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smtClean="0"/>
              <a:t>Taylor the software to meet the particular situation and environment instead of managing with set capabilities.</a:t>
            </a:r>
            <a:endParaRPr lang="en-US" sz="2800" dirty="0"/>
          </a:p>
        </p:txBody>
      </p:sp>
    </p:spTree>
    <p:extLst>
      <p:ext uri="{BB962C8B-B14F-4D97-AF65-F5344CB8AC3E}">
        <p14:creationId xmlns:p14="http://schemas.microsoft.com/office/powerpoint/2010/main" val="32403321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model ham radio transceiver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7285" y="2058451"/>
            <a:ext cx="8834907" cy="3893074"/>
          </a:xfrm>
          <a:prstGeom prst="rect">
            <a:avLst/>
          </a:prstGeom>
        </p:spPr>
      </p:pic>
      <p:sp>
        <p:nvSpPr>
          <p:cNvPr id="4" name="TextBox 3"/>
          <p:cNvSpPr txBox="1"/>
          <p:nvPr/>
        </p:nvSpPr>
        <p:spPr>
          <a:xfrm>
            <a:off x="2434107" y="6143220"/>
            <a:ext cx="7894749" cy="369332"/>
          </a:xfrm>
          <a:prstGeom prst="rect">
            <a:avLst/>
          </a:prstGeom>
          <a:noFill/>
        </p:spPr>
        <p:txBody>
          <a:bodyPr wrap="square" rtlCol="0">
            <a:spAutoFit/>
          </a:bodyPr>
          <a:lstStyle/>
          <a:p>
            <a:r>
              <a:rPr lang="en-US" dirty="0" smtClean="0"/>
              <a:t>Kenwood TS-990</a:t>
            </a:r>
            <a:endParaRPr lang="en-US" dirty="0"/>
          </a:p>
        </p:txBody>
      </p:sp>
    </p:spTree>
    <p:extLst>
      <p:ext uri="{BB962C8B-B14F-4D97-AF65-F5344CB8AC3E}">
        <p14:creationId xmlns:p14="http://schemas.microsoft.com/office/powerpoint/2010/main" val="3410793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Defined radio</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7107" y="2661928"/>
            <a:ext cx="9034610" cy="1729767"/>
          </a:xfrm>
          <a:prstGeom prst="rect">
            <a:avLst/>
          </a:prstGeom>
        </p:spPr>
      </p:pic>
    </p:spTree>
    <p:extLst>
      <p:ext uri="{BB962C8B-B14F-4D97-AF65-F5344CB8AC3E}">
        <p14:creationId xmlns:p14="http://schemas.microsoft.com/office/powerpoint/2010/main" val="38343249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9758" y="732218"/>
            <a:ext cx="9144000" cy="5676900"/>
          </a:xfrm>
          <a:prstGeom prst="rect">
            <a:avLst/>
          </a:prstGeom>
        </p:spPr>
      </p:pic>
    </p:spTree>
    <p:extLst>
      <p:ext uri="{BB962C8B-B14F-4D97-AF65-F5344CB8AC3E}">
        <p14:creationId xmlns:p14="http://schemas.microsoft.com/office/powerpoint/2010/main" val="40696019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61374" y="888642"/>
            <a:ext cx="8693240" cy="584775"/>
          </a:xfrm>
          <a:prstGeom prst="rect">
            <a:avLst/>
          </a:prstGeom>
          <a:noFill/>
        </p:spPr>
        <p:txBody>
          <a:bodyPr wrap="square" rtlCol="0">
            <a:spAutoFit/>
          </a:bodyPr>
          <a:lstStyle/>
          <a:p>
            <a:r>
              <a:rPr lang="en-US" sz="3200" dirty="0" smtClean="0"/>
              <a:t>Hybrid Design Radio</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1374" y="1944709"/>
            <a:ext cx="4108361" cy="41083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1178" y="2704563"/>
            <a:ext cx="4604198" cy="2590159"/>
          </a:xfrm>
          <a:prstGeom prst="rect">
            <a:avLst/>
          </a:prstGeom>
        </p:spPr>
      </p:pic>
    </p:spTree>
    <p:extLst>
      <p:ext uri="{BB962C8B-B14F-4D97-AF65-F5344CB8AC3E}">
        <p14:creationId xmlns:p14="http://schemas.microsoft.com/office/powerpoint/2010/main" val="16521065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10282"/>
          </a:xfrm>
        </p:spPr>
        <p:txBody>
          <a:bodyPr/>
          <a:lstStyle/>
          <a:p>
            <a:r>
              <a:rPr lang="en-US" dirty="0" smtClean="0"/>
              <a:t>Computers in Amateur Radio</a:t>
            </a:r>
            <a:endParaRPr lang="en-US" dirty="0"/>
          </a:p>
        </p:txBody>
      </p:sp>
      <p:sp>
        <p:nvSpPr>
          <p:cNvPr id="4" name="TextBox 3"/>
          <p:cNvSpPr txBox="1"/>
          <p:nvPr/>
        </p:nvSpPr>
        <p:spPr>
          <a:xfrm>
            <a:off x="1345474" y="2220685"/>
            <a:ext cx="9000309" cy="646331"/>
          </a:xfrm>
          <a:prstGeom prst="rect">
            <a:avLst/>
          </a:prstGeom>
          <a:noFill/>
        </p:spPr>
        <p:txBody>
          <a:bodyPr wrap="square" rtlCol="0">
            <a:spAutoFit/>
          </a:bodyPr>
          <a:lstStyle/>
          <a:p>
            <a:pPr marL="342900" indent="-342900">
              <a:buFont typeface="Arial" panose="020B0604020202020204" pitchFamily="34" charset="0"/>
              <a:buChar char="•"/>
            </a:pPr>
            <a:r>
              <a:rPr lang="en-US" sz="3600" dirty="0" smtClean="0"/>
              <a:t>Logging</a:t>
            </a:r>
            <a:endParaRPr lang="en-US" sz="3600" dirty="0"/>
          </a:p>
        </p:txBody>
      </p:sp>
      <p:sp>
        <p:nvSpPr>
          <p:cNvPr id="5" name="TextBox 4"/>
          <p:cNvSpPr txBox="1"/>
          <p:nvPr/>
        </p:nvSpPr>
        <p:spPr>
          <a:xfrm>
            <a:off x="1345473" y="3130620"/>
            <a:ext cx="9000309" cy="646331"/>
          </a:xfrm>
          <a:prstGeom prst="rect">
            <a:avLst/>
          </a:prstGeom>
          <a:noFill/>
        </p:spPr>
        <p:txBody>
          <a:bodyPr wrap="square" rtlCol="0">
            <a:spAutoFit/>
          </a:bodyPr>
          <a:lstStyle/>
          <a:p>
            <a:pPr marL="342900" indent="-342900">
              <a:buFont typeface="Arial" panose="020B0604020202020204" pitchFamily="34" charset="0"/>
              <a:buChar char="•"/>
            </a:pPr>
            <a:r>
              <a:rPr lang="en-US" sz="3600" dirty="0" smtClean="0"/>
              <a:t>Programming and Operation </a:t>
            </a:r>
            <a:endParaRPr lang="en-US" sz="3600" dirty="0"/>
          </a:p>
        </p:txBody>
      </p:sp>
      <p:sp>
        <p:nvSpPr>
          <p:cNvPr id="6" name="TextBox 5"/>
          <p:cNvSpPr txBox="1"/>
          <p:nvPr/>
        </p:nvSpPr>
        <p:spPr>
          <a:xfrm>
            <a:off x="1345473" y="4110335"/>
            <a:ext cx="9000309" cy="646331"/>
          </a:xfrm>
          <a:prstGeom prst="rect">
            <a:avLst/>
          </a:prstGeom>
          <a:noFill/>
        </p:spPr>
        <p:txBody>
          <a:bodyPr wrap="square" rtlCol="0">
            <a:spAutoFit/>
          </a:bodyPr>
          <a:lstStyle/>
          <a:p>
            <a:pPr marL="342900" indent="-342900">
              <a:buFont typeface="Arial" panose="020B0604020202020204" pitchFamily="34" charset="0"/>
              <a:buChar char="•"/>
            </a:pPr>
            <a:r>
              <a:rPr lang="en-US" sz="3600" dirty="0" smtClean="0"/>
              <a:t>Digital Communication</a:t>
            </a:r>
            <a:endParaRPr lang="en-US" sz="3600" dirty="0"/>
          </a:p>
        </p:txBody>
      </p:sp>
      <p:sp>
        <p:nvSpPr>
          <p:cNvPr id="7" name="TextBox 6"/>
          <p:cNvSpPr txBox="1"/>
          <p:nvPr/>
        </p:nvSpPr>
        <p:spPr>
          <a:xfrm>
            <a:off x="1345474" y="4963885"/>
            <a:ext cx="9000309" cy="646331"/>
          </a:xfrm>
          <a:prstGeom prst="rect">
            <a:avLst/>
          </a:prstGeom>
          <a:noFill/>
        </p:spPr>
        <p:txBody>
          <a:bodyPr wrap="square" rtlCol="0">
            <a:spAutoFit/>
          </a:bodyPr>
          <a:lstStyle/>
          <a:p>
            <a:pPr marL="342900" indent="-342900">
              <a:buFont typeface="Arial" panose="020B0604020202020204" pitchFamily="34" charset="0"/>
              <a:buChar char="•"/>
            </a:pPr>
            <a:r>
              <a:rPr lang="en-US" sz="3600" dirty="0" smtClean="0"/>
              <a:t>Software Defined Radio</a:t>
            </a:r>
            <a:endParaRPr lang="en-US" sz="3600" dirty="0"/>
          </a:p>
        </p:txBody>
      </p:sp>
    </p:spTree>
    <p:extLst>
      <p:ext uri="{BB962C8B-B14F-4D97-AF65-F5344CB8AC3E}">
        <p14:creationId xmlns:p14="http://schemas.microsoft.com/office/powerpoint/2010/main" val="203212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10282"/>
          </a:xfrm>
        </p:spPr>
        <p:txBody>
          <a:bodyPr/>
          <a:lstStyle/>
          <a:p>
            <a:r>
              <a:rPr lang="en-US" dirty="0" smtClean="0"/>
              <a:t>Computers in Amateur Radio</a:t>
            </a:r>
            <a:endParaRPr lang="en-US" dirty="0"/>
          </a:p>
        </p:txBody>
      </p:sp>
      <p:sp>
        <p:nvSpPr>
          <p:cNvPr id="4" name="TextBox 3"/>
          <p:cNvSpPr txBox="1"/>
          <p:nvPr/>
        </p:nvSpPr>
        <p:spPr>
          <a:xfrm>
            <a:off x="1345474" y="2220685"/>
            <a:ext cx="9000309" cy="646331"/>
          </a:xfrm>
          <a:prstGeom prst="rect">
            <a:avLst/>
          </a:prstGeom>
          <a:noFill/>
        </p:spPr>
        <p:txBody>
          <a:bodyPr wrap="square" rtlCol="0">
            <a:spAutoFit/>
          </a:bodyPr>
          <a:lstStyle/>
          <a:p>
            <a:pPr marL="342900" indent="-342900">
              <a:buFont typeface="Arial" panose="020B0604020202020204" pitchFamily="34" charset="0"/>
              <a:buChar char="•"/>
            </a:pPr>
            <a:r>
              <a:rPr lang="en-US" sz="3600" dirty="0" smtClean="0"/>
              <a:t>Logging</a:t>
            </a:r>
            <a:endParaRPr lang="en-US" sz="3600" dirty="0"/>
          </a:p>
        </p:txBody>
      </p:sp>
      <p:sp>
        <p:nvSpPr>
          <p:cNvPr id="5" name="TextBox 4"/>
          <p:cNvSpPr txBox="1"/>
          <p:nvPr/>
        </p:nvSpPr>
        <p:spPr>
          <a:xfrm>
            <a:off x="1345473" y="3130620"/>
            <a:ext cx="9000309" cy="646331"/>
          </a:xfrm>
          <a:prstGeom prst="rect">
            <a:avLst/>
          </a:prstGeom>
          <a:noFill/>
        </p:spPr>
        <p:txBody>
          <a:bodyPr wrap="square" rtlCol="0">
            <a:spAutoFit/>
          </a:bodyPr>
          <a:lstStyle/>
          <a:p>
            <a:pPr marL="342900" indent="-342900">
              <a:buFont typeface="Arial" panose="020B0604020202020204" pitchFamily="34" charset="0"/>
              <a:buChar char="•"/>
            </a:pPr>
            <a:r>
              <a:rPr lang="en-US" sz="3600" dirty="0" smtClean="0"/>
              <a:t>Programming and Operation </a:t>
            </a:r>
            <a:endParaRPr lang="en-US" sz="3600" dirty="0"/>
          </a:p>
        </p:txBody>
      </p:sp>
      <p:sp>
        <p:nvSpPr>
          <p:cNvPr id="6" name="TextBox 5"/>
          <p:cNvSpPr txBox="1"/>
          <p:nvPr/>
        </p:nvSpPr>
        <p:spPr>
          <a:xfrm>
            <a:off x="1345473" y="4110335"/>
            <a:ext cx="9000309" cy="646331"/>
          </a:xfrm>
          <a:prstGeom prst="rect">
            <a:avLst/>
          </a:prstGeom>
          <a:noFill/>
        </p:spPr>
        <p:txBody>
          <a:bodyPr wrap="square" rtlCol="0">
            <a:spAutoFit/>
          </a:bodyPr>
          <a:lstStyle/>
          <a:p>
            <a:pPr marL="342900" indent="-342900">
              <a:buFont typeface="Arial" panose="020B0604020202020204" pitchFamily="34" charset="0"/>
              <a:buChar char="•"/>
            </a:pPr>
            <a:r>
              <a:rPr lang="en-US" sz="3600" dirty="0" smtClean="0"/>
              <a:t>Digital Communication</a:t>
            </a:r>
            <a:endParaRPr lang="en-US" sz="3600" dirty="0"/>
          </a:p>
        </p:txBody>
      </p:sp>
      <p:sp>
        <p:nvSpPr>
          <p:cNvPr id="7" name="TextBox 6"/>
          <p:cNvSpPr txBox="1"/>
          <p:nvPr/>
        </p:nvSpPr>
        <p:spPr>
          <a:xfrm>
            <a:off x="1345474" y="4963885"/>
            <a:ext cx="9000309" cy="646331"/>
          </a:xfrm>
          <a:prstGeom prst="rect">
            <a:avLst/>
          </a:prstGeom>
          <a:noFill/>
        </p:spPr>
        <p:txBody>
          <a:bodyPr wrap="square" rtlCol="0">
            <a:spAutoFit/>
          </a:bodyPr>
          <a:lstStyle/>
          <a:p>
            <a:pPr marL="342900" indent="-342900">
              <a:buFont typeface="Arial" panose="020B0604020202020204" pitchFamily="34" charset="0"/>
              <a:buChar char="•"/>
            </a:pPr>
            <a:r>
              <a:rPr lang="en-US" sz="3600" dirty="0" smtClean="0"/>
              <a:t>Software Defined Radio</a:t>
            </a:r>
            <a:endParaRPr lang="en-US" sz="3600" dirty="0"/>
          </a:p>
        </p:txBody>
      </p:sp>
    </p:spTree>
    <p:extLst>
      <p:ext uri="{BB962C8B-B14F-4D97-AF65-F5344CB8AC3E}">
        <p14:creationId xmlns:p14="http://schemas.microsoft.com/office/powerpoint/2010/main" val="2931036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amateur radio</a:t>
            </a:r>
            <a:endParaRPr lang="en-US" dirty="0"/>
          </a:p>
        </p:txBody>
      </p:sp>
      <p:sp>
        <p:nvSpPr>
          <p:cNvPr id="3" name="TextBox 2"/>
          <p:cNvSpPr txBox="1"/>
          <p:nvPr/>
        </p:nvSpPr>
        <p:spPr>
          <a:xfrm>
            <a:off x="1354987" y="2498502"/>
            <a:ext cx="9478850"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Northville Amateur Radio Association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Candlewood Amateur Radio Association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American Radio Relay League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smtClean="0"/>
              <a:t>Connecticut Amateur Radio Emergency Service</a:t>
            </a:r>
            <a:endParaRPr lang="en-US" sz="3200" dirty="0"/>
          </a:p>
        </p:txBody>
      </p:sp>
    </p:spTree>
    <p:extLst>
      <p:ext uri="{BB962C8B-B14F-4D97-AF65-F5344CB8AC3E}">
        <p14:creationId xmlns:p14="http://schemas.microsoft.com/office/powerpoint/2010/main" val="3255809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amateur radio</a:t>
            </a:r>
            <a:endParaRPr lang="en-US" dirty="0"/>
          </a:p>
        </p:txBody>
      </p:sp>
      <p:sp>
        <p:nvSpPr>
          <p:cNvPr id="3" name="TextBox 2"/>
          <p:cNvSpPr txBox="1"/>
          <p:nvPr/>
        </p:nvSpPr>
        <p:spPr>
          <a:xfrm>
            <a:off x="4439476" y="2756079"/>
            <a:ext cx="3309871" cy="923330"/>
          </a:xfrm>
          <a:prstGeom prst="rect">
            <a:avLst/>
          </a:prstGeom>
          <a:noFill/>
        </p:spPr>
        <p:txBody>
          <a:bodyPr wrap="square" rtlCol="0">
            <a:spAutoFit/>
          </a:bodyPr>
          <a:lstStyle/>
          <a:p>
            <a:r>
              <a:rPr lang="en-US" sz="5400" dirty="0" smtClean="0"/>
              <a:t>Questions?</a:t>
            </a:r>
            <a:endParaRPr lang="en-US" sz="5400" dirty="0"/>
          </a:p>
        </p:txBody>
      </p:sp>
    </p:spTree>
    <p:extLst>
      <p:ext uri="{BB962C8B-B14F-4D97-AF65-F5344CB8AC3E}">
        <p14:creationId xmlns:p14="http://schemas.microsoft.com/office/powerpoint/2010/main" val="38699321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Computers in amateur radio</a:t>
            </a:r>
            <a:endParaRPr lang="en-US" dirty="0"/>
          </a:p>
        </p:txBody>
      </p:sp>
      <p:sp>
        <p:nvSpPr>
          <p:cNvPr id="3" name="TextBox 2"/>
          <p:cNvSpPr txBox="1"/>
          <p:nvPr/>
        </p:nvSpPr>
        <p:spPr>
          <a:xfrm>
            <a:off x="4439476" y="2756079"/>
            <a:ext cx="3309871" cy="923330"/>
          </a:xfrm>
          <a:prstGeom prst="rect">
            <a:avLst/>
          </a:prstGeom>
          <a:noFill/>
        </p:spPr>
        <p:txBody>
          <a:bodyPr wrap="square" rtlCol="0">
            <a:spAutoFit/>
          </a:bodyPr>
          <a:lstStyle/>
          <a:p>
            <a:r>
              <a:rPr lang="en-US" sz="5400" dirty="0" smtClean="0"/>
              <a:t>Thank You</a:t>
            </a:r>
          </a:p>
        </p:txBody>
      </p:sp>
    </p:spTree>
    <p:extLst>
      <p:ext uri="{BB962C8B-B14F-4D97-AF65-F5344CB8AC3E}">
        <p14:creationId xmlns:p14="http://schemas.microsoft.com/office/powerpoint/2010/main" val="979090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Logging</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3864" y="2447218"/>
            <a:ext cx="5721096" cy="3529293"/>
          </a:xfrm>
          <a:prstGeom prst="rect">
            <a:avLst/>
          </a:prstGeom>
        </p:spPr>
      </p:pic>
    </p:spTree>
    <p:extLst>
      <p:ext uri="{BB962C8B-B14F-4D97-AF65-F5344CB8AC3E}">
        <p14:creationId xmlns:p14="http://schemas.microsoft.com/office/powerpoint/2010/main" val="1504048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9180" y="347908"/>
            <a:ext cx="4848530" cy="302230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063" y="3640945"/>
            <a:ext cx="4445726" cy="2898984"/>
          </a:xfrm>
          <a:prstGeom prst="rect">
            <a:avLst/>
          </a:prstGeom>
        </p:spPr>
      </p:pic>
    </p:spTree>
    <p:extLst>
      <p:ext uri="{BB962C8B-B14F-4D97-AF65-F5344CB8AC3E}">
        <p14:creationId xmlns:p14="http://schemas.microsoft.com/office/powerpoint/2010/main" val="674285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5062" y="1114153"/>
            <a:ext cx="7339829" cy="4453622"/>
          </a:xfrm>
          <a:prstGeom prst="rect">
            <a:avLst/>
          </a:prstGeom>
        </p:spPr>
      </p:pic>
    </p:spTree>
    <p:extLst>
      <p:ext uri="{BB962C8B-B14F-4D97-AF65-F5344CB8AC3E}">
        <p14:creationId xmlns:p14="http://schemas.microsoft.com/office/powerpoint/2010/main" val="740429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8171" y="927463"/>
            <a:ext cx="8725989" cy="461665"/>
          </a:xfrm>
          <a:prstGeom prst="rect">
            <a:avLst/>
          </a:prstGeom>
          <a:noFill/>
        </p:spPr>
        <p:txBody>
          <a:bodyPr wrap="square" rtlCol="0">
            <a:spAutoFit/>
          </a:bodyPr>
          <a:lstStyle/>
          <a:p>
            <a:r>
              <a:rPr lang="en-US" sz="2400" dirty="0" smtClean="0"/>
              <a:t>Logging Today</a:t>
            </a:r>
            <a:endParaRPr lang="en-US" sz="2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265" y="2002426"/>
            <a:ext cx="3510506" cy="2319253"/>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504" y="4504559"/>
            <a:ext cx="5773239" cy="2092184"/>
          </a:xfrm>
          <a:prstGeom prst="rect">
            <a:avLst/>
          </a:prstGeom>
        </p:spPr>
      </p:pic>
    </p:spTree>
    <p:extLst>
      <p:ext uri="{BB962C8B-B14F-4D97-AF65-F5344CB8AC3E}">
        <p14:creationId xmlns:p14="http://schemas.microsoft.com/office/powerpoint/2010/main" val="5584061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836" y="786636"/>
            <a:ext cx="9333333" cy="5206349"/>
          </a:xfrm>
          <a:prstGeom prst="rect">
            <a:avLst/>
          </a:prstGeom>
        </p:spPr>
      </p:pic>
    </p:spTree>
    <p:extLst>
      <p:ext uri="{BB962C8B-B14F-4D97-AF65-F5344CB8AC3E}">
        <p14:creationId xmlns:p14="http://schemas.microsoft.com/office/powerpoint/2010/main" val="649420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and Operation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725" y="1894115"/>
            <a:ext cx="4530634" cy="4530634"/>
          </a:xfrm>
          <a:prstGeom prst="rect">
            <a:avLst/>
          </a:prstGeom>
        </p:spPr>
      </p:pic>
      <p:sp>
        <p:nvSpPr>
          <p:cNvPr id="4" name="TextBox 3"/>
          <p:cNvSpPr txBox="1"/>
          <p:nvPr/>
        </p:nvSpPr>
        <p:spPr>
          <a:xfrm>
            <a:off x="6629399" y="1894115"/>
            <a:ext cx="4097971" cy="3539430"/>
          </a:xfrm>
          <a:prstGeom prst="rect">
            <a:avLst/>
          </a:prstGeom>
          <a:noFill/>
        </p:spPr>
        <p:txBody>
          <a:bodyPr wrap="square" rtlCol="0">
            <a:spAutoFit/>
          </a:bodyPr>
          <a:lstStyle/>
          <a:p>
            <a:r>
              <a:rPr lang="en-US" sz="2800" dirty="0" smtClean="0"/>
              <a:t>Typical Modern Radio</a:t>
            </a:r>
          </a:p>
          <a:p>
            <a:endParaRPr lang="en-US" sz="2800" dirty="0"/>
          </a:p>
          <a:p>
            <a:pPr marL="457200" indent="-457200">
              <a:buFont typeface="Arial" panose="020B0604020202020204" pitchFamily="34" charset="0"/>
              <a:buChar char="•"/>
            </a:pPr>
            <a:r>
              <a:rPr lang="en-US" sz="2800" dirty="0" smtClean="0"/>
              <a:t>Lots of Features</a:t>
            </a:r>
          </a:p>
          <a:p>
            <a:pPr marL="457200" indent="-457200">
              <a:buFont typeface="Arial" panose="020B0604020202020204" pitchFamily="34" charset="0"/>
              <a:buChar char="•"/>
            </a:pPr>
            <a:r>
              <a:rPr lang="en-US" sz="2800" dirty="0" smtClean="0"/>
              <a:t>Lots of Buttons</a:t>
            </a:r>
          </a:p>
          <a:p>
            <a:pPr marL="457200" indent="-457200">
              <a:buFont typeface="Arial" panose="020B0604020202020204" pitchFamily="34" charset="0"/>
              <a:buChar char="•"/>
            </a:pPr>
            <a:r>
              <a:rPr lang="en-US" sz="2800" dirty="0" smtClean="0"/>
              <a:t>Menus to work through</a:t>
            </a:r>
          </a:p>
          <a:p>
            <a:pPr marL="457200" indent="-457200">
              <a:buFont typeface="Arial" panose="020B0604020202020204" pitchFamily="34" charset="0"/>
              <a:buChar char="•"/>
            </a:pPr>
            <a:r>
              <a:rPr lang="en-US" sz="2800" dirty="0" smtClean="0"/>
              <a:t>Small Display </a:t>
            </a:r>
          </a:p>
          <a:p>
            <a:pPr marL="457200" indent="-457200">
              <a:buFont typeface="Arial" panose="020B0604020202020204" pitchFamily="34" charset="0"/>
              <a:buChar char="•"/>
            </a:pPr>
            <a:r>
              <a:rPr lang="en-US" sz="2800" dirty="0" smtClean="0"/>
              <a:t>Seldom Changed Features</a:t>
            </a:r>
            <a:endParaRPr lang="en-US" sz="2800" dirty="0"/>
          </a:p>
        </p:txBody>
      </p:sp>
    </p:spTree>
    <p:extLst>
      <p:ext uri="{BB962C8B-B14F-4D97-AF65-F5344CB8AC3E}">
        <p14:creationId xmlns:p14="http://schemas.microsoft.com/office/powerpoint/2010/main" val="19656639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335</TotalTime>
  <Words>337</Words>
  <Application>Microsoft Office PowerPoint</Application>
  <PresentationFormat>Widescreen</PresentationFormat>
  <Paragraphs>94</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Trebuchet MS</vt:lpstr>
      <vt:lpstr>Tw Cen MT</vt:lpstr>
      <vt:lpstr>Circuit</vt:lpstr>
      <vt:lpstr>Computers in Amateur radio</vt:lpstr>
      <vt:lpstr>Computers in amateur radio</vt:lpstr>
      <vt:lpstr>Computers in Amateur Radio</vt:lpstr>
      <vt:lpstr>Logging</vt:lpstr>
      <vt:lpstr>PowerPoint Presentation</vt:lpstr>
      <vt:lpstr>PowerPoint Presentation</vt:lpstr>
      <vt:lpstr>PowerPoint Presentation</vt:lpstr>
      <vt:lpstr>PowerPoint Presentation</vt:lpstr>
      <vt:lpstr>Program and Operation</vt:lpstr>
      <vt:lpstr>PowerPoint Presentation</vt:lpstr>
      <vt:lpstr>PowerPoint Presentation</vt:lpstr>
      <vt:lpstr>PowerPoint Presentation</vt:lpstr>
      <vt:lpstr>PowerPoint Presentation</vt:lpstr>
      <vt:lpstr>PowerPoint Presentation</vt:lpstr>
      <vt:lpstr>Ham radio over the internet</vt:lpstr>
      <vt:lpstr>Digital Communications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Software Defined Radio</vt:lpstr>
      <vt:lpstr>Current model ham radio transceiver</vt:lpstr>
      <vt:lpstr>Software Defined radio</vt:lpstr>
      <vt:lpstr>PowerPoint Presentation</vt:lpstr>
      <vt:lpstr>PowerPoint Presentation</vt:lpstr>
      <vt:lpstr>Computers in Amateur Radio</vt:lpstr>
      <vt:lpstr>Computers in amateur radio</vt:lpstr>
      <vt:lpstr>Computers in amateur radio</vt:lpstr>
      <vt:lpstr>Computers in amateur radio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Computers in Amateur radio</dc:title>
  <dc:creator>Mike Walters</dc:creator>
  <cp:lastModifiedBy>Mike Walters</cp:lastModifiedBy>
  <cp:revision>27</cp:revision>
  <dcterms:created xsi:type="dcterms:W3CDTF">2015-10-28T18:54:47Z</dcterms:created>
  <dcterms:modified xsi:type="dcterms:W3CDTF">2015-11-02T14:42:02Z</dcterms:modified>
</cp:coreProperties>
</file>